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58" r:id="rId4"/>
    <p:sldId id="282" r:id="rId5"/>
    <p:sldId id="283" r:id="rId6"/>
    <p:sldId id="285" r:id="rId7"/>
    <p:sldId id="308" r:id="rId8"/>
    <p:sldId id="286" r:id="rId9"/>
    <p:sldId id="287" r:id="rId10"/>
    <p:sldId id="288" r:id="rId12"/>
    <p:sldId id="289" r:id="rId13"/>
    <p:sldId id="284" r:id="rId14"/>
    <p:sldId id="291" r:id="rId15"/>
    <p:sldId id="290" r:id="rId16"/>
    <p:sldId id="292" r:id="rId17"/>
    <p:sldId id="293" r:id="rId18"/>
    <p:sldId id="294" r:id="rId19"/>
    <p:sldId id="296" r:id="rId20"/>
    <p:sldId id="295" r:id="rId21"/>
    <p:sldId id="297" r:id="rId22"/>
    <p:sldId id="298" r:id="rId23"/>
    <p:sldId id="299" r:id="rId24"/>
    <p:sldId id="302" r:id="rId25"/>
    <p:sldId id="303" r:id="rId26"/>
    <p:sldId id="265" r:id="rId27"/>
    <p:sldId id="304" r:id="rId28"/>
    <p:sldId id="279" r:id="rId29"/>
    <p:sldId id="280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98C"/>
    <a:srgbClr val="FF9BDC"/>
    <a:srgbClr val="12B19F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9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tags" Target="../tags/tag9.xml"/><Relationship Id="rId5" Type="http://schemas.openxmlformats.org/officeDocument/2006/relationships/image" Target="../media/image22.png"/><Relationship Id="rId4" Type="http://schemas.openxmlformats.org/officeDocument/2006/relationships/tags" Target="../tags/tag8.xml"/><Relationship Id="rId3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tags" Target="../tags/tag11.xml"/><Relationship Id="rId3" Type="http://schemas.openxmlformats.org/officeDocument/2006/relationships/image" Target="../media/image24.png"/><Relationship Id="rId2" Type="http://schemas.openxmlformats.org/officeDocument/2006/relationships/tags" Target="../tags/tag10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tags" Target="../tags/tag12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tags" Target="../tags/tag13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tags" Target="../tags/tag14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tags" Target="../tags/tag15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tags" Target="../tags/tag16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tags" Target="../tags/tag18.xml"/><Relationship Id="rId4" Type="http://schemas.openxmlformats.org/officeDocument/2006/relationships/image" Target="../media/image42.png"/><Relationship Id="rId3" Type="http://schemas.openxmlformats.org/officeDocument/2006/relationships/tags" Target="../tags/tag17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4.xml"/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tags" Target="../tags/tag6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1567542"/>
            <a:ext cx="12186839" cy="29983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35" y="171805"/>
            <a:ext cx="2873569" cy="17128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9310" y="2487795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45240" y="3257236"/>
            <a:ext cx="468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2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10346" y="5438408"/>
            <a:ext cx="256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课程服务中心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84" y="4848721"/>
            <a:ext cx="2171440" cy="1737152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9365624" y="5412266"/>
            <a:ext cx="0" cy="61006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>
            <a:fillRect/>
          </a:stretch>
        </p:blipFill>
        <p:spPr>
          <a:xfrm>
            <a:off x="474796" y="1201866"/>
            <a:ext cx="4710770" cy="3522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4" grpId="0" animBg="1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071125"/>
            <a:ext cx="9050517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学习通知中会有课程重要信息的推送，请各位同学一定要认真留意。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23692" y="3486917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26555" y="1725930"/>
            <a:ext cx="457835" cy="3693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49490" y="2919730"/>
            <a:ext cx="3891280" cy="1647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84655" y="5474970"/>
            <a:ext cx="9556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APP端消息中心入口在【学习】模块右上角信封图标内；PC端消息中心入口在学堂首页右侧工具栏内。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1435" y="1642745"/>
            <a:ext cx="2277110" cy="3854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976312" y="2079986"/>
            <a:ext cx="5335571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注意：学习时，请关注角标为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共享课！共享课！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</a:t>
            </a:r>
            <a:endParaRPr lang="zh-CN" altLang="en-US" sz="20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8830" y="1297940"/>
            <a:ext cx="2686685" cy="49930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67635" y="3429000"/>
            <a:ext cx="3298190" cy="1714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05703" y="1590243"/>
            <a:ext cx="5275867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请大家开始学习前一定要查看成绩以及平时分攻略！！！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入口，可查看该门课的当前成绩、学习时间、考试时间、成绩规则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以及当前获得的参考分数；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可先自行刷新一下再查看；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66555" y="1882452"/>
            <a:ext cx="2043430" cy="363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849983" y="1882451"/>
            <a:ext cx="2172970" cy="3632201"/>
            <a:chOff x="1090" y="2178"/>
            <a:chExt cx="3422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242" y="2432"/>
              <a:ext cx="1271" cy="45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68607" y="1455050"/>
            <a:ext cx="5643513" cy="470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【攻略】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部分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学习时间截止前，完成所有教程视频以及章测试可获得全部的学习进度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分，即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学习进度分=看视频+做章节测试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，所以一定不要忽略完成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70" y="1455050"/>
            <a:ext cx="2238375" cy="4516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37940" y="1670050"/>
            <a:ext cx="7566025" cy="4169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  <a:spcBef>
                <a:spcPts val="500"/>
              </a:spcBef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just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just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学生当天的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学习时长大于25分钟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以上记作一次规律学习（建议学习时长25-30分钟为宜）。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学习时长指学生通过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观看学分课教程里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时长；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观看缓存视频联网后系统会自动上传数据；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just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1.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学习时长指的是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观看视频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的时长，不包含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见面课直播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及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回放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just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“学习习惯”中的分数及天数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更新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05" y="1678843"/>
            <a:ext cx="2238375" cy="3886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38632" y="1511186"/>
            <a:ext cx="6938968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50000"/>
              </a:lnSpc>
              <a:spcBef>
                <a:spcPts val="1000"/>
              </a:spcBef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</a:pPr>
            <a:r>
              <a:rPr 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互动</a:t>
            </a:r>
            <a:r>
              <a:rPr 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分=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（分子/分母）*互动分总分数*百分比</a:t>
            </a:r>
            <a:r>
              <a:rPr 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，最终四舍五入。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分母：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本人单门课程下的提问、回答数相加，不包括自己删除的。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分子：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本人单门课程下有效回答（学生身份回答）的提问数和本人有效回答数相加，再乘以系统预设值。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百分比：</a:t>
            </a:r>
            <a:r>
              <a:rPr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百分比范围在10%—100%之间</a:t>
            </a:r>
            <a:r>
              <a:rPr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，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百分比的大小与有效提问回答的总数呈正相关性</a:t>
            </a:r>
            <a:r>
              <a:rPr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分子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的附加项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：有效提问或该提问下的有效回答，有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老师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回答、学生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赞或评论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达到一定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数量的，额外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增加一定的分子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附加值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该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附加值由系统自动计算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5717" y="1844040"/>
            <a:ext cx="2911475" cy="376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91355" y="1571625"/>
            <a:ext cx="6946900" cy="24765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、系统审核屏蔽、审核人员删除、老师删除的提问和回答均“无效”；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2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少于3（含）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，系统将直接判为“无效”。任何符号均不计数。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学习时间结束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后发布的提问和回答均为“无效”；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、互动分在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学习时间截止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后固化，即最终的互动分会在学习时间结束后的凌晨进行计算，即次日上午学生看到的互动分即为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最终得分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1990" y="4139565"/>
            <a:ext cx="69462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70C0"/>
                </a:solidFill>
              </a:rPr>
              <a:t>       </a:t>
            </a:r>
            <a:r>
              <a:rPr lang="zh-CN" altLang="en-US">
                <a:solidFill>
                  <a:srgbClr val="0070C0"/>
                </a:solidFill>
              </a:rPr>
              <a:t>欲知更多关于学习问答的攻略建议，点击课程【问答】入口后，在置顶的【课程问答小助手】下方文字处了解。</a:t>
            </a:r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44930" y="1247775"/>
            <a:ext cx="2442210" cy="5012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88840" y="1641475"/>
            <a:ext cx="5963285" cy="410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具体参与方式请关注教务处或本校课程老师通知。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见面课后会有课后测试题， 见面课测试题只有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见面课测试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有安排见面课学习的同学请注意，每次见面课回放可能由一个或是多个视频组成，需要完成全部视频观看才能获得本次见面课的全部分数。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5865" y="1352550"/>
            <a:ext cx="2711450" cy="4858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64218" y="1745310"/>
            <a:ext cx="635800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【教程】</a:t>
            </a:r>
            <a:r>
              <a:rPr lang="zh-CN" altLang="en-US" sz="20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菜单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课程目录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、章节视频、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视频长度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前方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完毕，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切换至下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一小节进行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08" y="1598141"/>
            <a:ext cx="2595304" cy="4320746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58013" y="1305975"/>
            <a:ext cx="6096000" cy="48183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模块下课程卡片的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注意：如果在12月28日23:30打开试卷，答题时间也不会超过考试的截止时间12月28日23: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59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7770" y="1388110"/>
            <a:ext cx="2646680" cy="46551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6178196" y="2954323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C485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文本框 2"/>
          <p:cNvSpPr txBox="1">
            <a:spLocks noChangeArrowheads="1"/>
          </p:cNvSpPr>
          <p:nvPr/>
        </p:nvSpPr>
        <p:spPr bwMode="auto">
          <a:xfrm flipH="1">
            <a:off x="6342541" y="3687097"/>
            <a:ext cx="27748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3C4856"/>
                </a:solidFill>
                <a:latin typeface="+mj-ea"/>
                <a:ea typeface="+mj-ea"/>
              </a:rPr>
              <a:t>用手机随时学习</a:t>
            </a:r>
            <a:endParaRPr lang="zh-CN" altLang="en-US" dirty="0">
              <a:solidFill>
                <a:srgbClr val="3C4856"/>
              </a:solidFill>
              <a:latin typeface="+mj-ea"/>
              <a:ea typeface="+mj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17" y="1889202"/>
            <a:ext cx="2924810" cy="34944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29555" y="1685290"/>
            <a:ext cx="5944235" cy="3384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列表，即可查看到相应分数。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</a:t>
            </a:r>
            <a:r>
              <a:rPr lang="zh-CN" altLang="zh-CN" u="sng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每章的重做机会各有</a:t>
            </a:r>
            <a:r>
              <a:rPr lang="en-US" altLang="zh-CN" u="sng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u="sng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次，以最后一次做题的分数为准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章测试允许查看自己答题情况，查看过后则不再允许申请重做。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31" y="1880347"/>
            <a:ext cx="3005871" cy="38146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35426" y="1621028"/>
            <a:ext cx="5493848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40657" y="1295252"/>
            <a:ext cx="865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弹出所导入课程的选课列表，学生点击【确认课程】即完成了登录。流程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619583" y="1827328"/>
            <a:ext cx="2826693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1" y="1827328"/>
            <a:ext cx="7056478" cy="39091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35128" y="1325553"/>
            <a:ext cx="9851370" cy="43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学习前的第一件事，请查看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模块中的内容及规则，电脑端和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都有。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2.【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模块中设置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习惯分的，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需规律学习相应的天数，在课程结束前要完成好，否则无法获得习惯分。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规律学习指（单门课程）每天观看教程视频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少于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分钟的不记规律学习天数。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建议每天学习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25-30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分钟左右。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 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学习时长及规律天数次日上午更新，不要凌晨就去看。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学习时长仅为观看教程视频产生的时长，不包括观看见面课及完成章测试的时长。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96443" y="1623368"/>
            <a:ext cx="9851370" cy="475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问答模块切勿发无意义帖、灌水帖、抄袭重复帖，审核团队会删帖、情节严重者禁言处理。问答请以问号结尾正常提问即可，包含：括号（）、下划线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、选择题（单选题、多选题）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判断题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填空题类型的，会被重点“处理”。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7.“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学习时间”结束以后可以观看视频，但是不计“进度”和“分数”；打开考试时请注意查看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“考试注意事项”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；点开试卷不作答，再关闭试卷，系统仍然计算时间，直至“考试答题时间”结束，系统自动交卷。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891628478053_.pic_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0920" y="1428750"/>
            <a:ext cx="2781300" cy="51587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580390" y="1671955"/>
            <a:ext cx="4977765" cy="188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（蓝框所示）。平台使用操作说明请点击图中红色框所示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。观看学生/教师操作说明。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08" y="4002428"/>
            <a:ext cx="2338274" cy="233827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90951" y="1603892"/>
            <a:ext cx="2629265" cy="222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1" name="Straight Connector 54"/>
          <p:cNvCxnSpPr/>
          <p:nvPr/>
        </p:nvCxnSpPr>
        <p:spPr>
          <a:xfrm flipV="1">
            <a:off x="5688639" y="1874368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796270" y="5637530"/>
            <a:ext cx="615315" cy="389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908079" y="5267551"/>
            <a:ext cx="17733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微信客服入口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75094" y="3457438"/>
            <a:ext cx="606460" cy="520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268147" y="3088187"/>
            <a:ext cx="17733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自助查询入口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925" y="3196590"/>
            <a:ext cx="2876550" cy="2895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07435" y="2837815"/>
            <a:ext cx="1866900" cy="37407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7313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96486" y="1121436"/>
            <a:ext cx="9050517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录过的同学</a:t>
            </a:r>
            <a:endParaRPr lang="en-US" altLang="zh-CN" sz="20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初始密码：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学号后六位（</a:t>
            </a:r>
            <a:r>
              <a:rPr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</a:t>
            </a:r>
            <a:r>
              <a:rPr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于等于6位，则为全部学号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，按提示操作即可。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71659" y="2627087"/>
            <a:ext cx="1979930" cy="3521710"/>
            <a:chOff x="2010" y="3202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010" y="3202"/>
              <a:ext cx="3118" cy="554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631" y="3802"/>
              <a:ext cx="756" cy="3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67514" y="2627087"/>
            <a:ext cx="1981200" cy="3522980"/>
            <a:chOff x="5783" y="3202"/>
            <a:chExt cx="3120" cy="5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783" y="3202"/>
              <a:ext cx="3120" cy="554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5964" y="3687"/>
              <a:ext cx="2304" cy="3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00199" y="2627087"/>
            <a:ext cx="1979930" cy="3521710"/>
            <a:chOff x="9614" y="3202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9614" y="3202"/>
              <a:ext cx="3118" cy="5547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481" y="5500"/>
              <a:ext cx="634" cy="4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723359" y="2627087"/>
            <a:ext cx="1981200" cy="3521710"/>
            <a:chOff x="13430" y="3202"/>
            <a:chExt cx="3120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3430" y="3202"/>
              <a:ext cx="3120" cy="5547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4298" y="5500"/>
              <a:ext cx="634" cy="4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59946" y="1101605"/>
            <a:ext cx="9050517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在学号登录、验证姓氏、绑定手机号、修改初始密码后，会弹出课程确认的界面，点击确认即可。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19227" y="2771511"/>
            <a:ext cx="1979930" cy="3521710"/>
            <a:chOff x="3949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49" y="2770"/>
              <a:ext cx="3119" cy="5546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7" name="矩形 26"/>
            <p:cNvSpPr/>
            <p:nvPr/>
          </p:nvSpPr>
          <p:spPr>
            <a:xfrm>
              <a:off x="4106" y="3361"/>
              <a:ext cx="2755" cy="555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235042" y="2771511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30" name="矩形 29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右箭头 1"/>
          <p:cNvSpPr/>
          <p:nvPr/>
        </p:nvSpPr>
        <p:spPr>
          <a:xfrm>
            <a:off x="5399892" y="405270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 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之前未登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使用手机号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学号及修改过的密码登录，即可看到已经导入的课程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弹出。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34487" y="3968247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127129" y="2520417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29" y="2491207"/>
            <a:ext cx="1998980" cy="355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289565"/>
            <a:ext cx="9050517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 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之前登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录过已有平台账号的同学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已有智慧树平台账号的学生直接使用手机号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学号及修改过的密码登录，即可看到已经导入的课程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弹出，确认加入学习即可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205582" y="424193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998224" y="2794102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24" y="2764892"/>
            <a:ext cx="1998980" cy="355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在手机号码仍正常使用时，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未登录状态下，在登录页面的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【登录】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按钮右上方有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可通过绑定的手机号进行找回。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94812" y="384696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861" y="2485363"/>
            <a:ext cx="2040890" cy="350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676" y="2485363"/>
            <a:ext cx="1998980" cy="350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手机号无法使用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使用智慧树平台上原绑定的手机号码，通过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忘记密码中的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【忘记手机号】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功能，通过同学助力的方式帮助您重置密码，使您能够正常使用学习。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imagerId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92" y="2513335"/>
            <a:ext cx="2040890" cy="351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rId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67" y="2520955"/>
            <a:ext cx="2041525" cy="351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rId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82" y="2517780"/>
            <a:ext cx="2040890" cy="3508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17320" y="2513330"/>
            <a:ext cx="2122170" cy="3512820"/>
          </a:xfrm>
          <a:prstGeom prst="rect">
            <a:avLst/>
          </a:prstGeom>
          <a:ln w="12700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若需要修改自己的认证信息，可在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【我的】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模块点击头像进入到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【个人资料】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imagerI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44" y="2477341"/>
            <a:ext cx="2042795" cy="3712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rI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979" y="2464006"/>
            <a:ext cx="2050415" cy="3726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291384" y="2477341"/>
            <a:ext cx="2049780" cy="3644900"/>
            <a:chOff x="956" y="2431"/>
            <a:chExt cx="3228" cy="57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图片 16" descr="65fe6765a24b3cbaf74e7272543b4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" y="2431"/>
              <a:ext cx="3229" cy="5741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005" y="2962"/>
              <a:ext cx="1758" cy="5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61559" y="2477341"/>
            <a:ext cx="2049780" cy="3643630"/>
            <a:chOff x="5385" y="2431"/>
            <a:chExt cx="3228" cy="57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5385" y="6119"/>
              <a:ext cx="3227" cy="5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PLACING_PICTURE_USER_VIEWPORT" val="{&quot;height&quot;:13950,&quot;width&quot;:10800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COMMONDATA" val="eyJoZGlkIjoiMzEwNTM5NzYwMDRjMzkwZTVkZjY2ODkwMGIxNGU0OTUifQ=="/>
  <p:tag name="KSO_WPP_MARK_KEY" val="13eb56d6-3c4e-4b4f-8d8b-2b8b9b1332e1"/>
</p:tagLst>
</file>

<file path=ppt/tags/tag2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3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4.xml><?xml version="1.0" encoding="utf-8"?>
<p:tagLst xmlns:p="http://schemas.openxmlformats.org/presentationml/2006/main">
  <p:tag name="KSO_WM_UNIT_PLACING_PICTURE_USER_VIEWPORT" val="{&quot;height&quot;:5142,&quot;width&quot;:2892}"/>
</p:tagLst>
</file>

<file path=ppt/tags/tag5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6.xml><?xml version="1.0" encoding="utf-8"?>
<p:tagLst xmlns:p="http://schemas.openxmlformats.org/presentationml/2006/main">
  <p:tag name="KSO_WM_BEAUTIFY_FLAG" val=""/>
  <p:tag name="KSO_WM_UNIT_PLACING_PICTURE_USER_VIEWPORT" val="{&quot;height&quot;:4420,&quot;width&quot;:2670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3432</Words>
  <Application>WPS 演示</Application>
  <PresentationFormat>宽屏</PresentationFormat>
  <Paragraphs>172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印品黑体</vt:lpstr>
      <vt:lpstr>微软雅黑</vt:lpstr>
      <vt:lpstr>Arial Narrow</vt:lpstr>
      <vt:lpstr>黑体</vt:lpstr>
      <vt:lpstr>Calibri</vt:lpstr>
      <vt:lpstr>Arial Unicode MS</vt:lpstr>
      <vt:lpstr>等线 Light</vt:lpstr>
      <vt:lpstr>等线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安徒生liu</cp:lastModifiedBy>
  <cp:revision>212</cp:revision>
  <dcterms:created xsi:type="dcterms:W3CDTF">2022-01-17T01:35:00Z</dcterms:created>
  <dcterms:modified xsi:type="dcterms:W3CDTF">2023-08-31T02:24:01Z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76E8C9FDE986414E98F4E15AA8BF30AC_13</vt:lpwstr>
  </property>
</Properties>
</file>